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32"/>
  </p:notesMasterIdLst>
  <p:sldIdLst>
    <p:sldId id="256" r:id="rId2"/>
    <p:sldId id="257" r:id="rId3"/>
    <p:sldId id="261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7" r:id="rId30"/>
    <p:sldId id="286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56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50" r:id="rId92"/>
    <p:sldId id="347" r:id="rId93"/>
    <p:sldId id="348" r:id="rId94"/>
    <p:sldId id="349" r:id="rId95"/>
    <p:sldId id="351" r:id="rId96"/>
    <p:sldId id="352" r:id="rId97"/>
    <p:sldId id="353" r:id="rId98"/>
    <p:sldId id="354" r:id="rId99"/>
    <p:sldId id="355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64" r:id="rId108"/>
    <p:sldId id="365" r:id="rId109"/>
    <p:sldId id="366" r:id="rId110"/>
    <p:sldId id="367" r:id="rId111"/>
    <p:sldId id="368" r:id="rId112"/>
    <p:sldId id="369" r:id="rId113"/>
    <p:sldId id="370" r:id="rId114"/>
    <p:sldId id="371" r:id="rId115"/>
    <p:sldId id="372" r:id="rId116"/>
    <p:sldId id="373" r:id="rId117"/>
    <p:sldId id="374" r:id="rId118"/>
    <p:sldId id="375" r:id="rId119"/>
    <p:sldId id="376" r:id="rId120"/>
    <p:sldId id="377" r:id="rId121"/>
    <p:sldId id="378" r:id="rId122"/>
    <p:sldId id="379" r:id="rId123"/>
    <p:sldId id="380" r:id="rId124"/>
    <p:sldId id="381" r:id="rId125"/>
    <p:sldId id="382" r:id="rId126"/>
    <p:sldId id="383" r:id="rId127"/>
    <p:sldId id="384" r:id="rId128"/>
    <p:sldId id="385" r:id="rId129"/>
    <p:sldId id="386" r:id="rId130"/>
    <p:sldId id="387" r:id="rId131"/>
    <p:sldId id="388" r:id="rId132"/>
    <p:sldId id="389" r:id="rId133"/>
    <p:sldId id="390" r:id="rId134"/>
    <p:sldId id="391" r:id="rId135"/>
    <p:sldId id="392" r:id="rId136"/>
    <p:sldId id="393" r:id="rId137"/>
    <p:sldId id="394" r:id="rId138"/>
    <p:sldId id="395" r:id="rId139"/>
    <p:sldId id="396" r:id="rId140"/>
    <p:sldId id="397" r:id="rId141"/>
    <p:sldId id="398" r:id="rId142"/>
    <p:sldId id="399" r:id="rId143"/>
    <p:sldId id="400" r:id="rId144"/>
    <p:sldId id="401" r:id="rId145"/>
    <p:sldId id="402" r:id="rId146"/>
    <p:sldId id="403" r:id="rId147"/>
    <p:sldId id="404" r:id="rId148"/>
    <p:sldId id="405" r:id="rId149"/>
    <p:sldId id="406" r:id="rId150"/>
    <p:sldId id="407" r:id="rId151"/>
    <p:sldId id="408" r:id="rId152"/>
    <p:sldId id="409" r:id="rId153"/>
    <p:sldId id="410" r:id="rId154"/>
    <p:sldId id="411" r:id="rId155"/>
    <p:sldId id="412" r:id="rId156"/>
    <p:sldId id="413" r:id="rId157"/>
    <p:sldId id="414" r:id="rId158"/>
    <p:sldId id="415" r:id="rId159"/>
    <p:sldId id="416" r:id="rId160"/>
    <p:sldId id="417" r:id="rId161"/>
    <p:sldId id="418" r:id="rId162"/>
    <p:sldId id="419" r:id="rId163"/>
    <p:sldId id="420" r:id="rId164"/>
    <p:sldId id="421" r:id="rId165"/>
    <p:sldId id="422" r:id="rId166"/>
    <p:sldId id="423" r:id="rId167"/>
    <p:sldId id="424" r:id="rId168"/>
    <p:sldId id="425" r:id="rId169"/>
    <p:sldId id="426" r:id="rId170"/>
    <p:sldId id="427" r:id="rId171"/>
    <p:sldId id="428" r:id="rId172"/>
    <p:sldId id="429" r:id="rId173"/>
    <p:sldId id="430" r:id="rId174"/>
    <p:sldId id="431" r:id="rId175"/>
    <p:sldId id="432" r:id="rId176"/>
    <p:sldId id="433" r:id="rId177"/>
    <p:sldId id="434" r:id="rId178"/>
    <p:sldId id="435" r:id="rId179"/>
    <p:sldId id="436" r:id="rId180"/>
    <p:sldId id="437" r:id="rId181"/>
    <p:sldId id="438" r:id="rId182"/>
    <p:sldId id="439" r:id="rId183"/>
    <p:sldId id="440" r:id="rId184"/>
    <p:sldId id="441" r:id="rId185"/>
    <p:sldId id="443" r:id="rId186"/>
    <p:sldId id="444" r:id="rId187"/>
    <p:sldId id="445" r:id="rId188"/>
    <p:sldId id="446" r:id="rId189"/>
    <p:sldId id="447" r:id="rId190"/>
    <p:sldId id="448" r:id="rId191"/>
    <p:sldId id="449" r:id="rId192"/>
    <p:sldId id="451" r:id="rId193"/>
    <p:sldId id="452" r:id="rId194"/>
    <p:sldId id="453" r:id="rId195"/>
    <p:sldId id="454" r:id="rId196"/>
    <p:sldId id="455" r:id="rId197"/>
    <p:sldId id="456" r:id="rId198"/>
    <p:sldId id="457" r:id="rId199"/>
    <p:sldId id="458" r:id="rId200"/>
    <p:sldId id="459" r:id="rId201"/>
    <p:sldId id="460" r:id="rId202"/>
    <p:sldId id="461" r:id="rId203"/>
    <p:sldId id="462" r:id="rId204"/>
    <p:sldId id="463" r:id="rId205"/>
    <p:sldId id="464" r:id="rId206"/>
    <p:sldId id="465" r:id="rId207"/>
    <p:sldId id="466" r:id="rId208"/>
    <p:sldId id="467" r:id="rId209"/>
    <p:sldId id="468" r:id="rId210"/>
    <p:sldId id="469" r:id="rId211"/>
    <p:sldId id="470" r:id="rId212"/>
    <p:sldId id="471" r:id="rId213"/>
    <p:sldId id="472" r:id="rId214"/>
    <p:sldId id="473" r:id="rId215"/>
    <p:sldId id="474" r:id="rId216"/>
    <p:sldId id="475" r:id="rId217"/>
    <p:sldId id="476" r:id="rId218"/>
    <p:sldId id="477" r:id="rId219"/>
    <p:sldId id="478" r:id="rId220"/>
    <p:sldId id="479" r:id="rId221"/>
    <p:sldId id="480" r:id="rId222"/>
    <p:sldId id="481" r:id="rId223"/>
    <p:sldId id="482" r:id="rId224"/>
    <p:sldId id="483" r:id="rId225"/>
    <p:sldId id="484" r:id="rId226"/>
    <p:sldId id="485" r:id="rId227"/>
    <p:sldId id="486" r:id="rId228"/>
    <p:sldId id="487" r:id="rId229"/>
    <p:sldId id="488" r:id="rId230"/>
    <p:sldId id="489" r:id="rId23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225"/>
    <a:srgbClr val="5DD5FF"/>
    <a:srgbClr val="00217E"/>
    <a:srgbClr val="600000"/>
    <a:srgbClr val="FF2549"/>
    <a:srgbClr val="FF0D97"/>
    <a:srgbClr val="0000CC"/>
    <a:srgbClr val="003635"/>
    <a:srgbClr val="9EFF29"/>
    <a:srgbClr val="C800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336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microsoft.com/office/2015/10/relationships/revisionInfo" Target="revisionInfo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tableStyles" Target="tableStyles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notesMaster" Target="notesMasters/notesMaster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presProps" Target="presProps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theme" Target="theme/theme1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10EA80-187C-4D4D-AD8E-DDE58130D1CA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8510EA0-29E0-4820-9630-539FCC8A86F2}">
      <dgm:prSet phldrT="[Text]"/>
      <dgm:spPr/>
      <dgm:t>
        <a:bodyPr/>
        <a:lstStyle/>
        <a:p>
          <a:r>
            <a:rPr lang="fa-IR" dirty="0" smtClean="0">
              <a:latin typeface="Calibri" panose="020F0502020204030204" pitchFamily="34" charset="0"/>
              <a:cs typeface="Calibri" panose="020F0502020204030204" pitchFamily="34" charset="0"/>
            </a:rPr>
            <a:t>سه گام هارمونیک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6D7FD2A-291D-4517-8094-F4715A255E72}" type="parTrans" cxnId="{986E2D30-30B6-4A60-BE5A-2E74B4686B51}">
      <dgm:prSet/>
      <dgm:spPr/>
      <dgm:t>
        <a:bodyPr/>
        <a:lstStyle/>
        <a:p>
          <a:endParaRPr lang="en-US"/>
        </a:p>
      </dgm:t>
    </dgm:pt>
    <dgm:pt modelId="{E30EC3EF-A66A-4D7C-917B-46EA6895D360}" type="sibTrans" cxnId="{986E2D30-30B6-4A60-BE5A-2E74B4686B51}">
      <dgm:prSet/>
      <dgm:spPr/>
      <dgm:t>
        <a:bodyPr/>
        <a:lstStyle/>
        <a:p>
          <a:endParaRPr lang="en-US"/>
        </a:p>
      </dgm:t>
    </dgm:pt>
    <dgm:pt modelId="{426F43D1-2E1B-409B-8823-3023B833BB93}">
      <dgm:prSet phldrT="[Text]"/>
      <dgm:spPr/>
      <dgm:t>
        <a:bodyPr/>
        <a:lstStyle/>
        <a:p>
          <a:r>
            <a:rPr lang="fa-IR" dirty="0" smtClean="0">
              <a:latin typeface="Calibri" panose="020F0502020204030204" pitchFamily="34" charset="0"/>
              <a:cs typeface="Calibri" panose="020F0502020204030204" pitchFamily="34" charset="0"/>
            </a:rPr>
            <a:t>تشخیص روند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8338162-075A-4944-ABB5-8EB18085ADA1}" type="parTrans" cxnId="{59C6E087-D65C-4B15-A1CF-8416E043CB21}">
      <dgm:prSet/>
      <dgm:spPr/>
      <dgm:t>
        <a:bodyPr/>
        <a:lstStyle/>
        <a:p>
          <a:endParaRPr lang="en-US"/>
        </a:p>
      </dgm:t>
    </dgm:pt>
    <dgm:pt modelId="{BBEFF03C-CF8F-4A63-9849-E66AC56E552C}" type="sibTrans" cxnId="{59C6E087-D65C-4B15-A1CF-8416E043CB21}">
      <dgm:prSet/>
      <dgm:spPr/>
      <dgm:t>
        <a:bodyPr/>
        <a:lstStyle/>
        <a:p>
          <a:endParaRPr lang="en-US"/>
        </a:p>
      </dgm:t>
    </dgm:pt>
    <dgm:pt modelId="{7D89B906-A395-42F4-81DB-1F4B96E36672}">
      <dgm:prSet phldrT="[Text]"/>
      <dgm:spPr/>
      <dgm:t>
        <a:bodyPr/>
        <a:lstStyle/>
        <a:p>
          <a:r>
            <a:rPr lang="fa-IR" dirty="0" smtClean="0">
              <a:latin typeface="Calibri" panose="020F0502020204030204" pitchFamily="34" charset="0"/>
              <a:cs typeface="Calibri" panose="020F0502020204030204" pitchFamily="34" charset="0"/>
            </a:rPr>
            <a:t>انجام معامله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D6657A2-28E7-4677-A818-DAFD27EF4BA5}" type="parTrans" cxnId="{4BBB5CB3-F179-4BC3-8CFE-06C358048FFA}">
      <dgm:prSet/>
      <dgm:spPr/>
      <dgm:t>
        <a:bodyPr/>
        <a:lstStyle/>
        <a:p>
          <a:endParaRPr lang="en-US"/>
        </a:p>
      </dgm:t>
    </dgm:pt>
    <dgm:pt modelId="{86F69BA9-D3A7-476A-853A-2296AB545DF1}" type="sibTrans" cxnId="{4BBB5CB3-F179-4BC3-8CFE-06C358048FFA}">
      <dgm:prSet/>
      <dgm:spPr/>
      <dgm:t>
        <a:bodyPr/>
        <a:lstStyle/>
        <a:p>
          <a:endParaRPr lang="en-US"/>
        </a:p>
      </dgm:t>
    </dgm:pt>
    <dgm:pt modelId="{0EDCB95F-D56A-4D3A-8824-47F20EB7C798}">
      <dgm:prSet phldrT="[Text]"/>
      <dgm:spPr/>
      <dgm:t>
        <a:bodyPr/>
        <a:lstStyle/>
        <a:p>
          <a:r>
            <a:rPr lang="fa-IR" dirty="0" smtClean="0">
              <a:latin typeface="Calibri" panose="020F0502020204030204" pitchFamily="34" charset="0"/>
              <a:cs typeface="Calibri" panose="020F0502020204030204" pitchFamily="34" charset="0"/>
            </a:rPr>
            <a:t>مدیریت معامله</a:t>
          </a:r>
          <a:endParaRPr lang="en-US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568604E-84D8-44C0-89DA-EF1F87156630}" type="parTrans" cxnId="{CED4A2F5-0219-4739-A235-49E0714FD490}">
      <dgm:prSet/>
      <dgm:spPr/>
      <dgm:t>
        <a:bodyPr/>
        <a:lstStyle/>
        <a:p>
          <a:endParaRPr lang="en-US"/>
        </a:p>
      </dgm:t>
    </dgm:pt>
    <dgm:pt modelId="{F5331C32-AD68-4D41-BA9C-D0A81745834E}" type="sibTrans" cxnId="{CED4A2F5-0219-4739-A235-49E0714FD490}">
      <dgm:prSet/>
      <dgm:spPr/>
      <dgm:t>
        <a:bodyPr/>
        <a:lstStyle/>
        <a:p>
          <a:endParaRPr lang="en-US"/>
        </a:p>
      </dgm:t>
    </dgm:pt>
    <dgm:pt modelId="{5FE4CE4F-2063-4CC3-BC58-368F3D3B4526}" type="pres">
      <dgm:prSet presAssocID="{F310EA80-187C-4D4D-AD8E-DDE58130D1C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121CCE-D1F0-4376-9EE5-F6A942830670}" type="pres">
      <dgm:prSet presAssocID="{78510EA0-29E0-4820-9630-539FCC8A86F2}" presName="root1" presStyleCnt="0"/>
      <dgm:spPr/>
    </dgm:pt>
    <dgm:pt modelId="{D9977121-B563-49E7-8458-64AB42786A37}" type="pres">
      <dgm:prSet presAssocID="{78510EA0-29E0-4820-9630-539FCC8A86F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76BEE2-8539-4611-A71E-82B633EFE8BD}" type="pres">
      <dgm:prSet presAssocID="{78510EA0-29E0-4820-9630-539FCC8A86F2}" presName="level2hierChild" presStyleCnt="0"/>
      <dgm:spPr/>
    </dgm:pt>
    <dgm:pt modelId="{F8400F9A-EE45-40E4-961D-C4ECF2F57839}" type="pres">
      <dgm:prSet presAssocID="{38338162-075A-4944-ABB5-8EB18085ADA1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0FAFA9B7-B95B-4968-B172-D26F178888B9}" type="pres">
      <dgm:prSet presAssocID="{38338162-075A-4944-ABB5-8EB18085ADA1}" presName="connTx" presStyleLbl="parChTrans1D2" presStyleIdx="0" presStyleCnt="3"/>
      <dgm:spPr/>
      <dgm:t>
        <a:bodyPr/>
        <a:lstStyle/>
        <a:p>
          <a:endParaRPr lang="en-US"/>
        </a:p>
      </dgm:t>
    </dgm:pt>
    <dgm:pt modelId="{21A91629-766F-4B59-BC21-CBC6903D2164}" type="pres">
      <dgm:prSet presAssocID="{426F43D1-2E1B-409B-8823-3023B833BB93}" presName="root2" presStyleCnt="0"/>
      <dgm:spPr/>
    </dgm:pt>
    <dgm:pt modelId="{D9BC8F19-EDFE-4FEE-8848-D56B697E27A3}" type="pres">
      <dgm:prSet presAssocID="{426F43D1-2E1B-409B-8823-3023B833BB93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6A0E313-F5F4-45B1-A102-1DF5180FB42A}" type="pres">
      <dgm:prSet presAssocID="{426F43D1-2E1B-409B-8823-3023B833BB93}" presName="level3hierChild" presStyleCnt="0"/>
      <dgm:spPr/>
    </dgm:pt>
    <dgm:pt modelId="{050A13C4-8362-483A-8150-FF13748C4E09}" type="pres">
      <dgm:prSet presAssocID="{6D6657A2-28E7-4677-A818-DAFD27EF4BA5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804B3C19-A4B9-4C37-A9AE-F8B6E0AD12F0}" type="pres">
      <dgm:prSet presAssocID="{6D6657A2-28E7-4677-A818-DAFD27EF4BA5}" presName="connTx" presStyleLbl="parChTrans1D2" presStyleIdx="1" presStyleCnt="3"/>
      <dgm:spPr/>
      <dgm:t>
        <a:bodyPr/>
        <a:lstStyle/>
        <a:p>
          <a:endParaRPr lang="en-US"/>
        </a:p>
      </dgm:t>
    </dgm:pt>
    <dgm:pt modelId="{22D369B9-5EB5-4381-8BC8-CF470EF70A4F}" type="pres">
      <dgm:prSet presAssocID="{7D89B906-A395-42F4-81DB-1F4B96E36672}" presName="root2" presStyleCnt="0"/>
      <dgm:spPr/>
    </dgm:pt>
    <dgm:pt modelId="{2B6F6AF2-F55A-458C-A53A-FC48CFE52374}" type="pres">
      <dgm:prSet presAssocID="{7D89B906-A395-42F4-81DB-1F4B96E36672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17F139-A6EB-4B14-8B1A-92F3D566C253}" type="pres">
      <dgm:prSet presAssocID="{7D89B906-A395-42F4-81DB-1F4B96E36672}" presName="level3hierChild" presStyleCnt="0"/>
      <dgm:spPr/>
    </dgm:pt>
    <dgm:pt modelId="{B01A77F4-0D71-405C-92CE-04517B1C68A1}" type="pres">
      <dgm:prSet presAssocID="{0568604E-84D8-44C0-89DA-EF1F87156630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96099C1F-A343-4D84-8B95-EF0A8F0E8D4D}" type="pres">
      <dgm:prSet presAssocID="{0568604E-84D8-44C0-89DA-EF1F87156630}" presName="connTx" presStyleLbl="parChTrans1D2" presStyleIdx="2" presStyleCnt="3"/>
      <dgm:spPr/>
      <dgm:t>
        <a:bodyPr/>
        <a:lstStyle/>
        <a:p>
          <a:endParaRPr lang="en-US"/>
        </a:p>
      </dgm:t>
    </dgm:pt>
    <dgm:pt modelId="{C4A817D2-2701-4E96-8226-BE8FFE62E292}" type="pres">
      <dgm:prSet presAssocID="{0EDCB95F-D56A-4D3A-8824-47F20EB7C798}" presName="root2" presStyleCnt="0"/>
      <dgm:spPr/>
    </dgm:pt>
    <dgm:pt modelId="{2EA0D509-04C3-4122-A068-4FC9072414A7}" type="pres">
      <dgm:prSet presAssocID="{0EDCB95F-D56A-4D3A-8824-47F20EB7C798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D96A5BA-4C81-4241-836D-DF7EE41D6683}" type="pres">
      <dgm:prSet presAssocID="{0EDCB95F-D56A-4D3A-8824-47F20EB7C798}" presName="level3hierChild" presStyleCnt="0"/>
      <dgm:spPr/>
    </dgm:pt>
  </dgm:ptLst>
  <dgm:cxnLst>
    <dgm:cxn modelId="{F289BDDB-B157-446E-A27D-232C9DF0A06C}" type="presOf" srcId="{38338162-075A-4944-ABB5-8EB18085ADA1}" destId="{0FAFA9B7-B95B-4968-B172-D26F178888B9}" srcOrd="1" destOrd="0" presId="urn:microsoft.com/office/officeart/2008/layout/HorizontalMultiLevelHierarchy"/>
    <dgm:cxn modelId="{C2885698-F880-4BF7-8416-D2E257D99B5C}" type="presOf" srcId="{0568604E-84D8-44C0-89DA-EF1F87156630}" destId="{96099C1F-A343-4D84-8B95-EF0A8F0E8D4D}" srcOrd="1" destOrd="0" presId="urn:microsoft.com/office/officeart/2008/layout/HorizontalMultiLevelHierarchy"/>
    <dgm:cxn modelId="{7D195B10-02A4-463B-B0A0-F1EA4C60591C}" type="presOf" srcId="{6D6657A2-28E7-4677-A818-DAFD27EF4BA5}" destId="{804B3C19-A4B9-4C37-A9AE-F8B6E0AD12F0}" srcOrd="1" destOrd="0" presId="urn:microsoft.com/office/officeart/2008/layout/HorizontalMultiLevelHierarchy"/>
    <dgm:cxn modelId="{E2611E47-928D-491E-AF68-E8677CA75D28}" type="presOf" srcId="{7D89B906-A395-42F4-81DB-1F4B96E36672}" destId="{2B6F6AF2-F55A-458C-A53A-FC48CFE52374}" srcOrd="0" destOrd="0" presId="urn:microsoft.com/office/officeart/2008/layout/HorizontalMultiLevelHierarchy"/>
    <dgm:cxn modelId="{6162BE57-24CA-4AA8-9372-60E265D88FBD}" type="presOf" srcId="{F310EA80-187C-4D4D-AD8E-DDE58130D1CA}" destId="{5FE4CE4F-2063-4CC3-BC58-368F3D3B4526}" srcOrd="0" destOrd="0" presId="urn:microsoft.com/office/officeart/2008/layout/HorizontalMultiLevelHierarchy"/>
    <dgm:cxn modelId="{DA587760-6B38-4BE9-9990-1B873AA877C5}" type="presOf" srcId="{6D6657A2-28E7-4677-A818-DAFD27EF4BA5}" destId="{050A13C4-8362-483A-8150-FF13748C4E09}" srcOrd="0" destOrd="0" presId="urn:microsoft.com/office/officeart/2008/layout/HorizontalMultiLevelHierarchy"/>
    <dgm:cxn modelId="{4BBB5CB3-F179-4BC3-8CFE-06C358048FFA}" srcId="{78510EA0-29E0-4820-9630-539FCC8A86F2}" destId="{7D89B906-A395-42F4-81DB-1F4B96E36672}" srcOrd="1" destOrd="0" parTransId="{6D6657A2-28E7-4677-A818-DAFD27EF4BA5}" sibTransId="{86F69BA9-D3A7-476A-853A-2296AB545DF1}"/>
    <dgm:cxn modelId="{53825EAF-8FF9-43E8-BDE0-EE4FF3650D4B}" type="presOf" srcId="{0EDCB95F-D56A-4D3A-8824-47F20EB7C798}" destId="{2EA0D509-04C3-4122-A068-4FC9072414A7}" srcOrd="0" destOrd="0" presId="urn:microsoft.com/office/officeart/2008/layout/HorizontalMultiLevelHierarchy"/>
    <dgm:cxn modelId="{CED4A2F5-0219-4739-A235-49E0714FD490}" srcId="{78510EA0-29E0-4820-9630-539FCC8A86F2}" destId="{0EDCB95F-D56A-4D3A-8824-47F20EB7C798}" srcOrd="2" destOrd="0" parTransId="{0568604E-84D8-44C0-89DA-EF1F87156630}" sibTransId="{F5331C32-AD68-4D41-BA9C-D0A81745834E}"/>
    <dgm:cxn modelId="{59C6E087-D65C-4B15-A1CF-8416E043CB21}" srcId="{78510EA0-29E0-4820-9630-539FCC8A86F2}" destId="{426F43D1-2E1B-409B-8823-3023B833BB93}" srcOrd="0" destOrd="0" parTransId="{38338162-075A-4944-ABB5-8EB18085ADA1}" sibTransId="{BBEFF03C-CF8F-4A63-9849-E66AC56E552C}"/>
    <dgm:cxn modelId="{7336562B-D65A-4B42-8270-1722B2D77B0A}" type="presOf" srcId="{0568604E-84D8-44C0-89DA-EF1F87156630}" destId="{B01A77F4-0D71-405C-92CE-04517B1C68A1}" srcOrd="0" destOrd="0" presId="urn:microsoft.com/office/officeart/2008/layout/HorizontalMultiLevelHierarchy"/>
    <dgm:cxn modelId="{949EB7AF-B866-4E7D-AFDD-E118CE6A4761}" type="presOf" srcId="{78510EA0-29E0-4820-9630-539FCC8A86F2}" destId="{D9977121-B563-49E7-8458-64AB42786A37}" srcOrd="0" destOrd="0" presId="urn:microsoft.com/office/officeart/2008/layout/HorizontalMultiLevelHierarchy"/>
    <dgm:cxn modelId="{0BDB14E6-B6A5-41F3-B762-73B1C2B87EAD}" type="presOf" srcId="{38338162-075A-4944-ABB5-8EB18085ADA1}" destId="{F8400F9A-EE45-40E4-961D-C4ECF2F57839}" srcOrd="0" destOrd="0" presId="urn:microsoft.com/office/officeart/2008/layout/HorizontalMultiLevelHierarchy"/>
    <dgm:cxn modelId="{0832BC95-E9D6-4D12-9E51-6EF464BF76E2}" type="presOf" srcId="{426F43D1-2E1B-409B-8823-3023B833BB93}" destId="{D9BC8F19-EDFE-4FEE-8848-D56B697E27A3}" srcOrd="0" destOrd="0" presId="urn:microsoft.com/office/officeart/2008/layout/HorizontalMultiLevelHierarchy"/>
    <dgm:cxn modelId="{986E2D30-30B6-4A60-BE5A-2E74B4686B51}" srcId="{F310EA80-187C-4D4D-AD8E-DDE58130D1CA}" destId="{78510EA0-29E0-4820-9630-539FCC8A86F2}" srcOrd="0" destOrd="0" parTransId="{86D7FD2A-291D-4517-8094-F4715A255E72}" sibTransId="{E30EC3EF-A66A-4D7C-917B-46EA6895D360}"/>
    <dgm:cxn modelId="{3DAEEC3C-A455-4E12-B496-06BEEB51FBCE}" type="presParOf" srcId="{5FE4CE4F-2063-4CC3-BC58-368F3D3B4526}" destId="{06121CCE-D1F0-4376-9EE5-F6A942830670}" srcOrd="0" destOrd="0" presId="urn:microsoft.com/office/officeart/2008/layout/HorizontalMultiLevelHierarchy"/>
    <dgm:cxn modelId="{BCD9110B-8639-412B-BAD8-637D2D7D76C4}" type="presParOf" srcId="{06121CCE-D1F0-4376-9EE5-F6A942830670}" destId="{D9977121-B563-49E7-8458-64AB42786A37}" srcOrd="0" destOrd="0" presId="urn:microsoft.com/office/officeart/2008/layout/HorizontalMultiLevelHierarchy"/>
    <dgm:cxn modelId="{F5D4CC04-2CA6-4972-A4E0-B9EB8B75341B}" type="presParOf" srcId="{06121CCE-D1F0-4376-9EE5-F6A942830670}" destId="{A276BEE2-8539-4611-A71E-82B633EFE8BD}" srcOrd="1" destOrd="0" presId="urn:microsoft.com/office/officeart/2008/layout/HorizontalMultiLevelHierarchy"/>
    <dgm:cxn modelId="{B1C5BA9E-F889-4FFE-ABCE-FB3C8D012BB6}" type="presParOf" srcId="{A276BEE2-8539-4611-A71E-82B633EFE8BD}" destId="{F8400F9A-EE45-40E4-961D-C4ECF2F57839}" srcOrd="0" destOrd="0" presId="urn:microsoft.com/office/officeart/2008/layout/HorizontalMultiLevelHierarchy"/>
    <dgm:cxn modelId="{28ED52BF-0B69-447B-8E09-BE864195CA68}" type="presParOf" srcId="{F8400F9A-EE45-40E4-961D-C4ECF2F57839}" destId="{0FAFA9B7-B95B-4968-B172-D26F178888B9}" srcOrd="0" destOrd="0" presId="urn:microsoft.com/office/officeart/2008/layout/HorizontalMultiLevelHierarchy"/>
    <dgm:cxn modelId="{72A1F115-37B2-41D7-9E17-0691716CE06E}" type="presParOf" srcId="{A276BEE2-8539-4611-A71E-82B633EFE8BD}" destId="{21A91629-766F-4B59-BC21-CBC6903D2164}" srcOrd="1" destOrd="0" presId="urn:microsoft.com/office/officeart/2008/layout/HorizontalMultiLevelHierarchy"/>
    <dgm:cxn modelId="{23B7BC9D-DED0-4C33-A33A-681FD0A1E8EF}" type="presParOf" srcId="{21A91629-766F-4B59-BC21-CBC6903D2164}" destId="{D9BC8F19-EDFE-4FEE-8848-D56B697E27A3}" srcOrd="0" destOrd="0" presId="urn:microsoft.com/office/officeart/2008/layout/HorizontalMultiLevelHierarchy"/>
    <dgm:cxn modelId="{7A012415-F78E-4B33-86F6-D2C6493340ED}" type="presParOf" srcId="{21A91629-766F-4B59-BC21-CBC6903D2164}" destId="{D6A0E313-F5F4-45B1-A102-1DF5180FB42A}" srcOrd="1" destOrd="0" presId="urn:microsoft.com/office/officeart/2008/layout/HorizontalMultiLevelHierarchy"/>
    <dgm:cxn modelId="{EE096F8B-BA98-4F5F-A3CA-CC0FCF24B852}" type="presParOf" srcId="{A276BEE2-8539-4611-A71E-82B633EFE8BD}" destId="{050A13C4-8362-483A-8150-FF13748C4E09}" srcOrd="2" destOrd="0" presId="urn:microsoft.com/office/officeart/2008/layout/HorizontalMultiLevelHierarchy"/>
    <dgm:cxn modelId="{9A38F84D-4343-4F15-87AD-28A5EF244BB5}" type="presParOf" srcId="{050A13C4-8362-483A-8150-FF13748C4E09}" destId="{804B3C19-A4B9-4C37-A9AE-F8B6E0AD12F0}" srcOrd="0" destOrd="0" presId="urn:microsoft.com/office/officeart/2008/layout/HorizontalMultiLevelHierarchy"/>
    <dgm:cxn modelId="{76F84497-7292-4699-BEC4-F31776177CEA}" type="presParOf" srcId="{A276BEE2-8539-4611-A71E-82B633EFE8BD}" destId="{22D369B9-5EB5-4381-8BC8-CF470EF70A4F}" srcOrd="3" destOrd="0" presId="urn:microsoft.com/office/officeart/2008/layout/HorizontalMultiLevelHierarchy"/>
    <dgm:cxn modelId="{56612608-0936-4D8E-A5A0-4EBCF6F0E36A}" type="presParOf" srcId="{22D369B9-5EB5-4381-8BC8-CF470EF70A4F}" destId="{2B6F6AF2-F55A-458C-A53A-FC48CFE52374}" srcOrd="0" destOrd="0" presId="urn:microsoft.com/office/officeart/2008/layout/HorizontalMultiLevelHierarchy"/>
    <dgm:cxn modelId="{16DA46D4-AEA8-402A-862F-316AA97357DB}" type="presParOf" srcId="{22D369B9-5EB5-4381-8BC8-CF470EF70A4F}" destId="{FD17F139-A6EB-4B14-8B1A-92F3D566C253}" srcOrd="1" destOrd="0" presId="urn:microsoft.com/office/officeart/2008/layout/HorizontalMultiLevelHierarchy"/>
    <dgm:cxn modelId="{634C9DE9-97D3-4A4A-A484-DAECF149C5B2}" type="presParOf" srcId="{A276BEE2-8539-4611-A71E-82B633EFE8BD}" destId="{B01A77F4-0D71-405C-92CE-04517B1C68A1}" srcOrd="4" destOrd="0" presId="urn:microsoft.com/office/officeart/2008/layout/HorizontalMultiLevelHierarchy"/>
    <dgm:cxn modelId="{3D5AB9E3-E9AD-4851-9579-610E779998A1}" type="presParOf" srcId="{B01A77F4-0D71-405C-92CE-04517B1C68A1}" destId="{96099C1F-A343-4D84-8B95-EF0A8F0E8D4D}" srcOrd="0" destOrd="0" presId="urn:microsoft.com/office/officeart/2008/layout/HorizontalMultiLevelHierarchy"/>
    <dgm:cxn modelId="{7D3787A2-14F9-42B4-B248-19BDA358579F}" type="presParOf" srcId="{A276BEE2-8539-4611-A71E-82B633EFE8BD}" destId="{C4A817D2-2701-4E96-8226-BE8FFE62E292}" srcOrd="5" destOrd="0" presId="urn:microsoft.com/office/officeart/2008/layout/HorizontalMultiLevelHierarchy"/>
    <dgm:cxn modelId="{0FCB8DA4-9E9A-4A3C-94D3-FEC778687FA1}" type="presParOf" srcId="{C4A817D2-2701-4E96-8226-BE8FFE62E292}" destId="{2EA0D509-04C3-4122-A068-4FC9072414A7}" srcOrd="0" destOrd="0" presId="urn:microsoft.com/office/officeart/2008/layout/HorizontalMultiLevelHierarchy"/>
    <dgm:cxn modelId="{8485FF56-AE07-4639-A653-53933ECABC44}" type="presParOf" srcId="{C4A817D2-2701-4E96-8226-BE8FFE62E292}" destId="{0D96A5BA-4C81-4241-836D-DF7EE41D668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1A77F4-0D71-405C-92CE-04517B1C68A1}">
      <dsp:nvSpPr>
        <dsp:cNvPr id="0" name=""/>
        <dsp:cNvSpPr/>
      </dsp:nvSpPr>
      <dsp:spPr>
        <a:xfrm>
          <a:off x="3624118" y="1699200"/>
          <a:ext cx="423576" cy="8071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1788" y="0"/>
              </a:lnTo>
              <a:lnTo>
                <a:pt x="211788" y="807120"/>
              </a:lnTo>
              <a:lnTo>
                <a:pt x="423576" y="80712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13118" y="2079972"/>
        <a:ext cx="45575" cy="45575"/>
      </dsp:txXfrm>
    </dsp:sp>
    <dsp:sp modelId="{050A13C4-8362-483A-8150-FF13748C4E09}">
      <dsp:nvSpPr>
        <dsp:cNvPr id="0" name=""/>
        <dsp:cNvSpPr/>
      </dsp:nvSpPr>
      <dsp:spPr>
        <a:xfrm>
          <a:off x="3624118" y="1653480"/>
          <a:ext cx="4235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23576" y="4572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25317" y="1688610"/>
        <a:ext cx="21178" cy="21178"/>
      </dsp:txXfrm>
    </dsp:sp>
    <dsp:sp modelId="{F8400F9A-EE45-40E4-961D-C4ECF2F57839}">
      <dsp:nvSpPr>
        <dsp:cNvPr id="0" name=""/>
        <dsp:cNvSpPr/>
      </dsp:nvSpPr>
      <dsp:spPr>
        <a:xfrm>
          <a:off x="3624118" y="892080"/>
          <a:ext cx="423576" cy="807120"/>
        </a:xfrm>
        <a:custGeom>
          <a:avLst/>
          <a:gdLst/>
          <a:ahLst/>
          <a:cxnLst/>
          <a:rect l="0" t="0" r="0" b="0"/>
          <a:pathLst>
            <a:path>
              <a:moveTo>
                <a:pt x="0" y="807120"/>
              </a:moveTo>
              <a:lnTo>
                <a:pt x="211788" y="807120"/>
              </a:lnTo>
              <a:lnTo>
                <a:pt x="211788" y="0"/>
              </a:lnTo>
              <a:lnTo>
                <a:pt x="423576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13118" y="1272852"/>
        <a:ext cx="45575" cy="45575"/>
      </dsp:txXfrm>
    </dsp:sp>
    <dsp:sp modelId="{D9977121-B563-49E7-8458-64AB42786A37}">
      <dsp:nvSpPr>
        <dsp:cNvPr id="0" name=""/>
        <dsp:cNvSpPr/>
      </dsp:nvSpPr>
      <dsp:spPr>
        <a:xfrm rot="16200000">
          <a:off x="1602070" y="1376352"/>
          <a:ext cx="3398400" cy="6456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2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سه گام هارمونیک</a:t>
          </a:r>
          <a:endParaRPr lang="en-US" sz="42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602070" y="1376352"/>
        <a:ext cx="3398400" cy="645696"/>
      </dsp:txXfrm>
    </dsp:sp>
    <dsp:sp modelId="{D9BC8F19-EDFE-4FEE-8848-D56B697E27A3}">
      <dsp:nvSpPr>
        <dsp:cNvPr id="0" name=""/>
        <dsp:cNvSpPr/>
      </dsp:nvSpPr>
      <dsp:spPr>
        <a:xfrm>
          <a:off x="4047694" y="569231"/>
          <a:ext cx="2117882" cy="6456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تشخیص روند</a:t>
          </a:r>
          <a:endParaRPr lang="en-US" sz="32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47694" y="569231"/>
        <a:ext cx="2117882" cy="645696"/>
      </dsp:txXfrm>
    </dsp:sp>
    <dsp:sp modelId="{2B6F6AF2-F55A-458C-A53A-FC48CFE52374}">
      <dsp:nvSpPr>
        <dsp:cNvPr id="0" name=""/>
        <dsp:cNvSpPr/>
      </dsp:nvSpPr>
      <dsp:spPr>
        <a:xfrm>
          <a:off x="4047694" y="1376352"/>
          <a:ext cx="2117882" cy="6456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انجام معامله</a:t>
          </a:r>
          <a:endParaRPr lang="en-US" sz="32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47694" y="1376352"/>
        <a:ext cx="2117882" cy="645696"/>
      </dsp:txXfrm>
    </dsp:sp>
    <dsp:sp modelId="{2EA0D509-04C3-4122-A068-4FC9072414A7}">
      <dsp:nvSpPr>
        <dsp:cNvPr id="0" name=""/>
        <dsp:cNvSpPr/>
      </dsp:nvSpPr>
      <dsp:spPr>
        <a:xfrm>
          <a:off x="4047694" y="2183472"/>
          <a:ext cx="2117882" cy="6456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مدیریت معامله</a:t>
          </a:r>
          <a:endParaRPr lang="en-US" sz="32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47694" y="2183472"/>
        <a:ext cx="2117882" cy="6456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747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966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183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072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3177" y="3215148"/>
            <a:ext cx="8015750" cy="1017638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r>
              <a:rPr lang="en-US" dirty="0" smtClean="0"/>
              <a:t>Master </a:t>
            </a: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3177" y="4229101"/>
            <a:ext cx="8001000" cy="678426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  <a:r>
              <a:rPr lang="en-US" dirty="0" smtClean="0"/>
              <a:t>Master </a:t>
            </a:r>
            <a:r>
              <a:rPr lang="en-US" dirty="0"/>
              <a:t>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570" y="747905"/>
            <a:ext cx="8259098" cy="763526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445" y="1533832"/>
            <a:ext cx="8244349" cy="3215149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8283" y="539273"/>
            <a:ext cx="6449920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7116" y="1312606"/>
            <a:ext cx="6474543" cy="3508626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693" y="824707"/>
            <a:ext cx="8093365" cy="763525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611273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083670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611273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083670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6/20/2021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0.jp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1.jp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3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3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201" y="3185650"/>
            <a:ext cx="8640000" cy="973394"/>
          </a:xfrm>
        </p:spPr>
        <p:txBody>
          <a:bodyPr>
            <a:normAutofit fontScale="90000"/>
          </a:bodyPr>
          <a:lstStyle/>
          <a:p>
            <a:r>
              <a:rPr lang="en-US" dirty="0"/>
              <a:t>Scott M Carney - Harmonic Trading Volume One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5691" y="4195906"/>
            <a:ext cx="8059992" cy="730043"/>
          </a:xfrm>
        </p:spPr>
        <p:txBody>
          <a:bodyPr/>
          <a:lstStyle/>
          <a:p>
            <a:r>
              <a:rPr lang="en-US" dirty="0"/>
              <a:t>FPPT.com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519" y="1511431"/>
            <a:ext cx="5263200" cy="363206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فصل </a:t>
            </a:r>
            <a:r>
              <a:rPr lang="fa-IR" dirty="0" smtClean="0"/>
              <a:t>دوم </a:t>
            </a:r>
            <a:r>
              <a:rPr lang="fa-IR" dirty="0"/>
              <a:t>: </a:t>
            </a:r>
            <a:r>
              <a:rPr lang="fa-IR" dirty="0" smtClean="0"/>
              <a:t>اعداد فیبوناچی</a:t>
            </a:r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47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445" y="770306"/>
            <a:ext cx="8259098" cy="763526"/>
          </a:xfrm>
        </p:spPr>
        <p:txBody>
          <a:bodyPr/>
          <a:lstStyle/>
          <a:p>
            <a:pPr algn="ct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فصل ششم : 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Gartley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Pattern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318" y="1533832"/>
            <a:ext cx="5687481" cy="348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0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/>
              <a:t>Gartley</a:t>
            </a:r>
            <a:r>
              <a:rPr lang="en-US" dirty="0"/>
              <a:t> Pattern Elements: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• </a:t>
            </a:r>
            <a:r>
              <a:rPr lang="en-US" dirty="0"/>
              <a:t>Precise 61.8% B point retracement of XA leg.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• </a:t>
            </a:r>
            <a:r>
              <a:rPr lang="en-US" dirty="0"/>
              <a:t>BC projection must not exceed 1.618.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• </a:t>
            </a:r>
            <a:r>
              <a:rPr lang="en-US" dirty="0"/>
              <a:t>Equivalent AB=CD pattern is most common.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• </a:t>
            </a:r>
            <a:r>
              <a:rPr lang="en-US" dirty="0"/>
              <a:t>0.786 XA retracement.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• </a:t>
            </a:r>
            <a:r>
              <a:rPr lang="en-US" dirty="0"/>
              <a:t>C point within range of 0.382–0.886 retracement.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55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 حداقل نیازمندی الگو </a:t>
            </a:r>
            <a:r>
              <a:rPr lang="en-US" dirty="0" smtClean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AB=CD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و </a:t>
            </a:r>
            <a:r>
              <a:rPr lang="en-US" u="sng" dirty="0" smtClean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XA = 0.786</a:t>
            </a:r>
          </a:p>
          <a:p>
            <a:pPr marL="0" indent="0" algn="r" rtl="1">
              <a:buNone/>
            </a:pPr>
            <a:endParaRPr lang="en-US" u="sng" dirty="0">
              <a:solidFill>
                <a:srgbClr val="92D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a-IR" dirty="0" smtClean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مهمترین </a:t>
            </a:r>
            <a:r>
              <a:rPr lang="en-US" dirty="0" smtClean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endParaRPr lang="fa-IR" dirty="0" smtClean="0">
              <a:solidFill>
                <a:srgbClr val="92D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916800" y="2491200"/>
            <a:ext cx="7200" cy="640800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75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56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47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54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12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46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4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en-US" dirty="0" smtClean="0"/>
              <a:t>Origin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در ابتدا مسئله ی معروف تعداد خرگوش ها به معادله ی معروف فیبوناچی ختم شد . 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اگر از اعداد 8 به بعد ، با تقسیم هر دو عدد متوالی به 61.8 معروف خواهید رسید . 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211" y="3537586"/>
            <a:ext cx="2499577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6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18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59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7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9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57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86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03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20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45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Perfect </a:t>
            </a:r>
            <a:r>
              <a:rPr lang="en-US" dirty="0" err="1"/>
              <a:t>Gartley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445" y="1447200"/>
            <a:ext cx="8244349" cy="330178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1. Precise 0.618 B point retracement of the XA leg. </a:t>
            </a:r>
            <a:endParaRPr lang="en-US" dirty="0" smtClean="0"/>
          </a:p>
          <a:p>
            <a:r>
              <a:rPr lang="en-US" dirty="0" smtClean="0"/>
              <a:t>2</a:t>
            </a:r>
            <a:r>
              <a:rPr lang="en-US" dirty="0"/>
              <a:t>. Precise 0.786 D point retracement of the XA leg in the PRZ. </a:t>
            </a:r>
            <a:endParaRPr lang="en-US" dirty="0" smtClean="0"/>
          </a:p>
          <a:p>
            <a:r>
              <a:rPr lang="en-US" dirty="0" smtClean="0"/>
              <a:t>3. </a:t>
            </a:r>
            <a:r>
              <a:rPr lang="en-US" dirty="0"/>
              <a:t>Mandatory 1.618 BC projection. </a:t>
            </a:r>
            <a:endParaRPr lang="en-US" dirty="0" smtClean="0"/>
          </a:p>
          <a:p>
            <a:r>
              <a:rPr lang="en-US" dirty="0" smtClean="0"/>
              <a:t>4</a:t>
            </a:r>
            <a:r>
              <a:rPr lang="en-US" dirty="0"/>
              <a:t>. Equivalent and Perfect AB=CD (0.618/1.618) with distinct symmetry and time duration for each leg. </a:t>
            </a:r>
            <a:endParaRPr lang="en-US" dirty="0" smtClean="0"/>
          </a:p>
          <a:p>
            <a:r>
              <a:rPr lang="en-US" dirty="0" smtClean="0"/>
              <a:t>5</a:t>
            </a:r>
            <a:r>
              <a:rPr lang="en-US" dirty="0"/>
              <a:t>. C point at a 0.618 retracement.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09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Golden Ratio , Phi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برعکس آن به عدد 1.618 می رسیم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214" y="2307261"/>
            <a:ext cx="2202371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2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7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57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75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7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24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/>
              <a:t>Gartley</a:t>
            </a:r>
            <a:r>
              <a:rPr lang="en-US" dirty="0"/>
              <a:t> Pattern Summary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511431"/>
            <a:ext cx="8560799" cy="3571769"/>
          </a:xfrm>
        </p:spPr>
        <p:txBody>
          <a:bodyPr>
            <a:normAutofit/>
          </a:bodyPr>
          <a:lstStyle/>
          <a:p>
            <a:r>
              <a:rPr lang="en-US" dirty="0"/>
              <a:t>1. Precise 0.618 B point retracement of the XA leg. </a:t>
            </a:r>
            <a:endParaRPr lang="en-US" dirty="0" smtClean="0"/>
          </a:p>
          <a:p>
            <a:r>
              <a:rPr lang="en-US" dirty="0" smtClean="0"/>
              <a:t>2</a:t>
            </a:r>
            <a:r>
              <a:rPr lang="en-US" dirty="0"/>
              <a:t>. Precise 0.786 D point retracement of the XA leg in the PRZ. </a:t>
            </a:r>
            <a:endParaRPr lang="en-US" dirty="0" smtClean="0"/>
          </a:p>
          <a:p>
            <a:r>
              <a:rPr lang="en-US" dirty="0" smtClean="0"/>
              <a:t>3</a:t>
            </a:r>
            <a:r>
              <a:rPr lang="en-US" dirty="0"/>
              <a:t>. 1.27 or 1.618 BC projection. </a:t>
            </a:r>
            <a:endParaRPr lang="en-US" dirty="0" smtClean="0"/>
          </a:p>
          <a:p>
            <a:r>
              <a:rPr lang="en-US" dirty="0" smtClean="0"/>
              <a:t>4</a:t>
            </a:r>
            <a:r>
              <a:rPr lang="en-US" dirty="0"/>
              <a:t>. Equivalent AB=CD. </a:t>
            </a:r>
            <a:endParaRPr lang="en-US" dirty="0" smtClean="0"/>
          </a:p>
          <a:p>
            <a:r>
              <a:rPr lang="en-US" dirty="0" smtClean="0"/>
              <a:t>5</a:t>
            </a:r>
            <a:r>
              <a:rPr lang="en-US" dirty="0"/>
              <a:t>. C point retracement can vary between a 0.382 to a 0.886.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6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فصل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هفتم </a:t>
            </a: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: 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Crab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Pattern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400" y="1533524"/>
            <a:ext cx="4946400" cy="3420075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70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Crab pattern elements: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445" y="1533832"/>
            <a:ext cx="8498555" cy="36096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• B point that is a 0.618 retracement of XA or less.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• </a:t>
            </a:r>
            <a:r>
              <a:rPr lang="en-US" dirty="0"/>
              <a:t>Extreme BC projection that is typically a 2.618, 3.14, or 3.618.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• </a:t>
            </a:r>
            <a:r>
              <a:rPr lang="en-US" dirty="0"/>
              <a:t>Alternate 1.27 or 1.618 AB=CD pattern required.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• </a:t>
            </a:r>
            <a:r>
              <a:rPr lang="en-US" dirty="0"/>
              <a:t>1.618 XA projection as the defining limit with the structure.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• </a:t>
            </a:r>
            <a:r>
              <a:rPr lang="en-US" dirty="0"/>
              <a:t>C point with range between 0.382 and 0.886.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52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600" y="1000800"/>
            <a:ext cx="8661599" cy="374818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 مهمترین عدد در این الگو :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XA = 1.618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کم اهمیت ترین عدد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Alternate AB = CD</a:t>
            </a:r>
          </a:p>
          <a:p>
            <a:pPr marL="0" indent="0" algn="r" rtl="1">
              <a:buNone/>
            </a:pP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در این الگو شاهد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Reversal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های شارپی تری هستیم </a:t>
            </a:r>
          </a:p>
          <a:p>
            <a:pPr marL="0" indent="0" algn="r" rtl="1">
              <a:buNone/>
            </a:pP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حده ضرر در این الگو دلبخواهی هست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4968000" y="1778400"/>
            <a:ext cx="720000" cy="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55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Golden Section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106" y="2011589"/>
            <a:ext cx="3071126" cy="2110923"/>
          </a:xfrm>
        </p:spPr>
      </p:pic>
    </p:spTree>
    <p:extLst>
      <p:ext uri="{BB962C8B-B14F-4D97-AF65-F5344CB8AC3E}">
        <p14:creationId xmlns:p14="http://schemas.microsoft.com/office/powerpoint/2010/main" val="410717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55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40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2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93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00"/>
            <a:ext cx="9144000" cy="51579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2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16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59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40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26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1445" y="1087200"/>
            <a:ext cx="8244349" cy="3661781"/>
          </a:xfrm>
        </p:spPr>
        <p:txBody>
          <a:bodyPr/>
          <a:lstStyle/>
          <a:p>
            <a:pPr algn="r" rtl="1">
              <a:buBlip>
                <a:blip r:embed="rId3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نمونه تاریخی : اهرام مصر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3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3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نمونه جهانی : رشد گشاهان و مسئله ی خرگوش </a:t>
            </a:r>
          </a:p>
          <a:p>
            <a:pPr algn="r" rtl="1">
              <a:buBlip>
                <a:blip r:embed="rId3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3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تعداد گلبرگ ها حتی 89 دیده شده </a:t>
            </a:r>
          </a:p>
          <a:p>
            <a:pPr algn="r" rtl="1">
              <a:buBlip>
                <a:blip r:embed="rId3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3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سیاره ای : ونوس 225 دور خورشید ، زمین 365 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45" y="4380681"/>
            <a:ext cx="1668925" cy="19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8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4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40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3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400" y="35135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9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400" y="35135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10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1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28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18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Perfect Crab Pattern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1. Precise 0.618 B point retracement of the XA leg. </a:t>
            </a:r>
            <a:endParaRPr lang="en-US" dirty="0" smtClean="0"/>
          </a:p>
          <a:p>
            <a:r>
              <a:rPr lang="en-US" dirty="0" smtClean="0"/>
              <a:t>2</a:t>
            </a:r>
            <a:r>
              <a:rPr lang="en-US" dirty="0"/>
              <a:t>. 3.14 BC projection. </a:t>
            </a:r>
            <a:endParaRPr lang="en-US" dirty="0" smtClean="0"/>
          </a:p>
          <a:p>
            <a:r>
              <a:rPr lang="en-US" dirty="0" smtClean="0"/>
              <a:t>3</a:t>
            </a:r>
            <a:r>
              <a:rPr lang="en-US" dirty="0"/>
              <a:t>. 1.618 AB=CD. </a:t>
            </a:r>
            <a:endParaRPr lang="en-US" dirty="0" smtClean="0"/>
          </a:p>
          <a:p>
            <a:r>
              <a:rPr lang="en-US" dirty="0" smtClean="0"/>
              <a:t>4</a:t>
            </a:r>
            <a:r>
              <a:rPr lang="en-US" dirty="0"/>
              <a:t>. C point within a 50–61.8% range.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51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9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71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64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34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70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Crab Pattern Summary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8400"/>
            <a:ext cx="9144000" cy="3725100"/>
          </a:xfrm>
        </p:spPr>
        <p:txBody>
          <a:bodyPr>
            <a:normAutofit fontScale="92500"/>
          </a:bodyPr>
          <a:lstStyle/>
          <a:p>
            <a:r>
              <a:rPr lang="en-US" dirty="0"/>
              <a:t>1. Precise 0.618 B point retracement or less of the XA leg. (.382 and 0.50 are common B points in the structure.) </a:t>
            </a:r>
            <a:endParaRPr lang="en-US" dirty="0" smtClean="0"/>
          </a:p>
          <a:p>
            <a:r>
              <a:rPr lang="en-US" dirty="0" smtClean="0"/>
              <a:t>2</a:t>
            </a:r>
            <a:r>
              <a:rPr lang="en-US" dirty="0"/>
              <a:t>. Extreme 2.618, 3.14 or 3.618BC projection. (Sometimes 2.24 BC projections form in the structure.) </a:t>
            </a:r>
            <a:endParaRPr lang="en-US" dirty="0" smtClean="0"/>
          </a:p>
          <a:p>
            <a:r>
              <a:rPr lang="en-US" dirty="0" smtClean="0"/>
              <a:t>3</a:t>
            </a:r>
            <a:r>
              <a:rPr lang="en-US" dirty="0"/>
              <a:t>. Minimum AB=CD completion. Alternate 1.27 AB=CD or 1.618 AB=CD patterns are most common. </a:t>
            </a:r>
            <a:endParaRPr lang="en-US" dirty="0" smtClean="0"/>
          </a:p>
          <a:p>
            <a:r>
              <a:rPr lang="en-US" dirty="0" smtClean="0"/>
              <a:t>4</a:t>
            </a:r>
            <a:r>
              <a:rPr lang="en-US" dirty="0"/>
              <a:t>. C point retracement can vary between a 0.382 to an 0.886. </a:t>
            </a:r>
          </a:p>
          <a:p>
            <a:r>
              <a:rPr lang="en-US" dirty="0" smtClean="0"/>
              <a:t>5</a:t>
            </a:r>
            <a:r>
              <a:rPr lang="en-US" dirty="0"/>
              <a:t>. This is an extreme pattern!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08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3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فصل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هشتم </a:t>
            </a: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الگوی پروانه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351" y="1533525"/>
            <a:ext cx="5204486" cy="321468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4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Ideal Butterfly pattern elements: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600" y="1511431"/>
            <a:ext cx="8740799" cy="357176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 • </a:t>
            </a:r>
            <a:r>
              <a:rPr lang="en-US" dirty="0"/>
              <a:t>Precise 78.6% B point retracement of XA leg.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• </a:t>
            </a:r>
            <a:r>
              <a:rPr lang="en-US" dirty="0"/>
              <a:t>BC projection must be at least a 1.618.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• </a:t>
            </a:r>
            <a:r>
              <a:rPr lang="en-US" dirty="0"/>
              <a:t>Equivalent AB=CD pattern is minimum requirement, but the Alternate 1.27 AB=CD is the most common.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• </a:t>
            </a:r>
            <a:r>
              <a:rPr lang="en-US" dirty="0"/>
              <a:t>1.27 XA projection most critical number in the Potential Reversal Zone (PRZ).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• </a:t>
            </a:r>
            <a:r>
              <a:rPr lang="en-US" dirty="0"/>
              <a:t>No 1.618 XA projection.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• </a:t>
            </a:r>
            <a:r>
              <a:rPr lang="en-US" dirty="0"/>
              <a:t>C point within range of 0.382–0.886 retracement.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49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08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15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045" y="863105"/>
            <a:ext cx="8259098" cy="763526"/>
          </a:xfrm>
        </p:spPr>
        <p:txBody>
          <a:bodyPr/>
          <a:lstStyle/>
          <a:p>
            <a:pPr algn="ctr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نسبت طلایی در انسان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194" y="1831181"/>
            <a:ext cx="4876800" cy="261937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08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33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35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57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7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81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3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4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62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3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2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00" y="-1"/>
            <a:ext cx="5090400" cy="513885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8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9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Perfect Butterfly Pattern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1. Exact 0.786 B point retracement of the XA leg. </a:t>
            </a:r>
            <a:endParaRPr lang="en-US" dirty="0" smtClean="0"/>
          </a:p>
          <a:p>
            <a:r>
              <a:rPr lang="en-US" dirty="0" smtClean="0"/>
              <a:t>2</a:t>
            </a:r>
            <a:r>
              <a:rPr lang="en-US" dirty="0"/>
              <a:t>. 1.27 XA projection exclusively. </a:t>
            </a:r>
            <a:endParaRPr lang="en-US" dirty="0" smtClean="0"/>
          </a:p>
          <a:p>
            <a:r>
              <a:rPr lang="en-US" dirty="0" smtClean="0"/>
              <a:t>3</a:t>
            </a:r>
            <a:r>
              <a:rPr lang="en-US" dirty="0"/>
              <a:t>. 1.618 BC projection. </a:t>
            </a:r>
            <a:endParaRPr lang="en-US" dirty="0" smtClean="0"/>
          </a:p>
          <a:p>
            <a:r>
              <a:rPr lang="en-US" dirty="0" smtClean="0"/>
              <a:t>4</a:t>
            </a:r>
            <a:r>
              <a:rPr lang="en-US" dirty="0"/>
              <a:t>. Alternate 1.27 AB=CD in the PRZ. </a:t>
            </a:r>
            <a:endParaRPr lang="en-US" dirty="0" smtClean="0"/>
          </a:p>
          <a:p>
            <a:r>
              <a:rPr lang="en-US" dirty="0" smtClean="0"/>
              <a:t>5</a:t>
            </a:r>
            <a:r>
              <a:rPr lang="en-US" dirty="0"/>
              <a:t>. C point with range between 0.50 to 0.886 retracement.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53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65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68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38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5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8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Butterfly Pattern Summary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00" y="1533832"/>
            <a:ext cx="8913599" cy="352776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1. Minimum AB=CD completion with Alternate 1.27 AB=CD pattern most common. </a:t>
            </a:r>
            <a:endParaRPr lang="en-US" dirty="0" smtClean="0"/>
          </a:p>
          <a:p>
            <a:r>
              <a:rPr lang="en-US" dirty="0" smtClean="0"/>
              <a:t>2</a:t>
            </a:r>
            <a:r>
              <a:rPr lang="en-US" dirty="0"/>
              <a:t>. C point retracement can vary between a 0.382 to an 0.886, although 0.618 is preferred. </a:t>
            </a:r>
            <a:endParaRPr lang="en-US" dirty="0" smtClean="0"/>
          </a:p>
          <a:p>
            <a:r>
              <a:rPr lang="en-US" dirty="0" smtClean="0"/>
              <a:t>3</a:t>
            </a:r>
            <a:r>
              <a:rPr lang="en-US" dirty="0"/>
              <a:t>. BC projection can vary from 1.13 to 3.618 and depends upon the C point retracement. </a:t>
            </a:r>
            <a:endParaRPr lang="en-US" dirty="0" smtClean="0"/>
          </a:p>
          <a:p>
            <a:r>
              <a:rPr lang="en-US" dirty="0" smtClean="0"/>
              <a:t>4</a:t>
            </a:r>
            <a:r>
              <a:rPr lang="en-US" dirty="0"/>
              <a:t>. Alternate AB=CD patterns are common within the structure.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4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24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445" y="1533833"/>
            <a:ext cx="8244349" cy="2224568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نکته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: این نسبت ها به تنهایی در معاملات هارمونیک مهم نبوده ، بلکه ترکیب های آن هاست که مهم می باشند . 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مثلا ترکیب 0.886 با 1.618 سطح قوی را نشان می دهد 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57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فصل نهم : انجام معاملات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375" y="1533525"/>
            <a:ext cx="5786438" cy="321468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10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445" y="979200"/>
            <a:ext cx="8244349" cy="376978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عملیات تشخیص الگو تنها نیمی از مسیر است نیمه ی بعدی اجرا و کنترل آن می باشد . </a:t>
            </a:r>
          </a:p>
          <a:p>
            <a:pPr marL="0" indent="0" algn="r" rtl="1">
              <a:buNone/>
            </a:pP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هر چقدر بیشتر به اصول پایبند باشید = سود بیشتر و ریسک کمتر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8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855902"/>
            <a:ext cx="8259098" cy="763526"/>
          </a:xfrm>
        </p:spPr>
        <p:txBody>
          <a:bodyPr/>
          <a:lstStyle/>
          <a:p>
            <a:pPr algn="ctr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حد سود و زیان بر اساس دو فاکتور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070" y="1548232"/>
            <a:ext cx="8244349" cy="3215149"/>
          </a:xfrm>
        </p:spPr>
        <p:txBody>
          <a:bodyPr/>
          <a:lstStyle/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1- واکنش بازار به منطقه ی هارمونیک 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2-پاسخ شما به قیمت در محدوده ی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18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601" y="1598400"/>
            <a:ext cx="8414594" cy="376258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fa-IR" b="1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نکته</a:t>
            </a:r>
            <a:r>
              <a:rPr lang="fa-I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a-IR" b="1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هر چقدر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Reversal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سریع تر باشد ، پتانسیل بعد از حرکت بیشتر است . 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 اگر پرایس اکشن در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معطل کند ، ضعف الگو را خواهیم داشت .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4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316" y="33395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39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en-US" dirty="0" smtClean="0"/>
              <a:t>PRZ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سه حالت بعد از ورود : </a:t>
            </a:r>
          </a:p>
          <a:p>
            <a:pPr marL="0" indent="0" algn="r" rtl="1">
              <a:buNone/>
            </a:pPr>
            <a:r>
              <a:rPr lang="fa-IR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a-IR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1- قیمت به سمت حد ضرر </a:t>
            </a:r>
          </a:p>
          <a:p>
            <a:pPr marL="0" indent="0" algn="r" rtl="1">
              <a:buNone/>
            </a:pPr>
            <a:r>
              <a:rPr lang="fa-IR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2- رنج شود </a:t>
            </a:r>
          </a:p>
          <a:p>
            <a:pPr marL="0" indent="0" algn="r" rtl="1">
              <a:buNone/>
            </a:pPr>
            <a:r>
              <a:rPr lang="fa-IR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3- در بازه کوتاه سود خوب دهد 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67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PRZ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9200" y="1406206"/>
            <a:ext cx="8071259" cy="3508626"/>
          </a:xfrm>
        </p:spPr>
        <p:txBody>
          <a:bodyPr/>
          <a:lstStyle/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به دنبال محدوده هایی باشید که فیبو روی هم باشند . 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مکان هایی که روی نمودار حمایت هستند 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هر چه تایم فریم بالاتر باشد ، الگو معتبر تر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تعداد سطوح در محدوده ی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تعداد برخورد قیمت با محدوده های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5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708" y="539273"/>
            <a:ext cx="5451069" cy="368118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9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0800" y="1375200"/>
            <a:ext cx="7617659" cy="3402832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این که چند کندل سریع هدف بزند و فرصت ورود ندهد ، بسیار شایع است . 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این باور که باید تمامی الگو ها را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Trade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کنید را از خود دور کنید . 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مشاهدات خود را در قالب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Journal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ثبت کنید .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از خود علت ورود یا ممانعت ورود را حتما بپرسید .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4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چک لیست معامله گری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آیا الگویی وجود دارد ؟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چیست ؟ 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آیا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AB = CD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تکمیل شده است ؟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کجا کامل خواهد شد ؟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5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570" y="963905"/>
            <a:ext cx="8259098" cy="763526"/>
          </a:xfrm>
        </p:spPr>
        <p:txBody>
          <a:bodyPr/>
          <a:lstStyle/>
          <a:p>
            <a:pPr algn="ctr"/>
            <a:r>
              <a:rPr lang="en-US" dirty="0"/>
              <a:t>Primary Retracement: 0.618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8812"/>
            <a:ext cx="4399200" cy="321468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200" y="1928812"/>
            <a:ext cx="4744800" cy="32146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00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چک لیست معامله گری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آیا در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محدوده های کافی وجود دارد 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چه هستند ؟ ( سطوح) 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زمان ( چرخه ها ) چه سیگنالی می دهند ؟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8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چک لیست معامله گری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سیگنال های هشدار دهنده بوده است ؟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در کجا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اعتبارش از دست می رود ؟ ( یعنی چی )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چقدر باید ریسک کنم ؟ آیا مایل به ریسکم؟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69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855902"/>
            <a:ext cx="8259098" cy="763526"/>
          </a:xfrm>
        </p:spPr>
        <p:txBody>
          <a:bodyPr/>
          <a:lstStyle/>
          <a:p>
            <a:pPr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فصل دهم :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Price Action In The PRZ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322" y="1547813"/>
            <a:ext cx="4574257" cy="3216275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72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6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93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6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79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9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18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اخطار های هشدار دهنده در محدوده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269" y="1533525"/>
            <a:ext cx="5716650" cy="321468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43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819" y="0"/>
            <a:ext cx="4017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087" y="1670400"/>
            <a:ext cx="4762913" cy="3473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70306"/>
            <a:ext cx="9144000" cy="76352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Primary </a:t>
            </a:r>
            <a:r>
              <a:rPr lang="en-US" dirty="0" smtClean="0"/>
              <a:t>Derived </a:t>
            </a:r>
            <a:r>
              <a:rPr lang="en-US" dirty="0"/>
              <a:t>Retracements: 0.786 and 0.886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0400"/>
            <a:ext cx="4381087" cy="3473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1 – قیمت با گپ از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بگذرد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8812"/>
            <a:ext cx="4298400" cy="321468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400" y="1928812"/>
            <a:ext cx="4845600" cy="3214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68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" y="0"/>
            <a:ext cx="9139774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89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5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82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57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2 – امتداد شدید قیمت در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2000"/>
            <a:ext cx="4276800" cy="34515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00" y="1692000"/>
            <a:ext cx="4867200" cy="3451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9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016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5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7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75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84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645" y="1217032"/>
            <a:ext cx="8244349" cy="3215149"/>
          </a:xfrm>
        </p:spPr>
        <p:txBody>
          <a:bodyPr/>
          <a:lstStyle/>
          <a:p>
            <a:pPr algn="r" rtl="1"/>
            <a:endParaRPr lang="fa-IR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endParaRPr lang="fa-IR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نکته :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ترجیح نویسنده عدد 88.6 هست ، 78.6 فقط در گارتلی ولی عدد 88.6 در خفاش و خرچنگ کاربرد دارد = سطح قوی تر 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کاربرد این عدد توسط تحقیقات نویسنده و فردی به نام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Jim Kane</a:t>
            </a:r>
            <a:r>
              <a:rPr lang="fa-IR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کشف شد 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37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9045" y="1129668"/>
            <a:ext cx="8244349" cy="3215149"/>
          </a:xfrm>
        </p:spPr>
        <p:txBody>
          <a:bodyPr/>
          <a:lstStyle/>
          <a:p>
            <a:pPr marL="0" indent="0" algn="r" rtl="1">
              <a:buNone/>
            </a:pPr>
            <a:endParaRPr lang="fa-IR" dirty="0">
              <a:solidFill>
                <a:srgbClr val="FFF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اگر بعد از تست تمامی سطوح همچنان به آن بی اعتنا باشد ، 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احتمال زیاد شکست خواهد خورد 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5668" y="770306"/>
            <a:ext cx="9299668" cy="763526"/>
          </a:xfrm>
        </p:spPr>
        <p:txBody>
          <a:bodyPr>
            <a:normAutofit fontScale="90000"/>
          </a:bodyPr>
          <a:lstStyle/>
          <a:p>
            <a:pPr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فصل یازدهم :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Harmonic Trade Management System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800" y="1533525"/>
            <a:ext cx="6127200" cy="321468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36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برای بستن موقعیت ها حتما به دنبال دلایل تکنیکالی باشید . </a:t>
            </a:r>
          </a:p>
          <a:p>
            <a:pPr marL="0" indent="0" algn="ctr">
              <a:buNone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IPO =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اولین حد سود </a:t>
            </a:r>
          </a:p>
          <a:p>
            <a:pPr marL="0" indent="0" algn="ctr">
              <a:buNone/>
            </a:pP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PPZ = Profit Protection Zone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( قسمتی </a:t>
            </a: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نقد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0" indent="0" algn="ctr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SLZ = Stop Loss Zone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6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02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08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601" y="1717597"/>
            <a:ext cx="8745794" cy="3215149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solidFill>
                  <a:srgbClr val="FF822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قاعده زمانی :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الگو نباید از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B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تا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را کمتر از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38.2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درصد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X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تا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B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طی کند .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ایده آل برابر می باشد 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71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فصل دوازدهم :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Pattern Violation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484" y="1533525"/>
            <a:ext cx="3548220" cy="321468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5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201" y="1533832"/>
            <a:ext cx="8630594" cy="3215149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شکسته شدن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و فعال شدن حد های ضرر اصلا چیز عجیبی نیست .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حتی بعد از این اتفاق ، ریزش سنگین و خطرناک تر خواهد شد . 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53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21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11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400" y="1864800"/>
            <a:ext cx="4737600" cy="3278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70" y="855902"/>
            <a:ext cx="8259098" cy="76352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Secondary </a:t>
            </a:r>
            <a:r>
              <a:rPr lang="en-US" dirty="0" smtClean="0"/>
              <a:t>Retracements</a:t>
            </a:r>
            <a:r>
              <a:rPr lang="en-US" dirty="0"/>
              <a:t>: 0.382, 0.50, and 0.707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64800"/>
            <a:ext cx="4406400" cy="327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7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0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34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4259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19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31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07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5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34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49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2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6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201" y="1152232"/>
            <a:ext cx="8392994" cy="3215149"/>
          </a:xfrm>
        </p:spPr>
        <p:txBody>
          <a:bodyPr/>
          <a:lstStyle/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مهم : این سه عدد برای هارمونیک کاربرد ولی به تنهایی زیاد مهم نیستند . 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از میان آن ها 0.50 مهمترین و 0.707 کم اهمیت ترین عدد می باشد</a:t>
            </a:r>
          </a:p>
          <a:p>
            <a:pPr algn="r" rtl="1"/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عدد 0.382 معقول برای حداقل سود 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3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25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34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877505"/>
            <a:ext cx="8259098" cy="763526"/>
          </a:xfrm>
        </p:spPr>
        <p:txBody>
          <a:bodyPr/>
          <a:lstStyle/>
          <a:p>
            <a:pPr algn="ctr"/>
            <a:r>
              <a:rPr lang="en-US" dirty="0"/>
              <a:t>Primary Projection: 1.618</a:t>
            </a:r>
            <a:endParaRPr lang="fa-I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01" y="1928812"/>
            <a:ext cx="4392000" cy="3214688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28812"/>
            <a:ext cx="4752001" cy="321468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96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70" y="935105"/>
            <a:ext cx="8259098" cy="763526"/>
          </a:xfrm>
        </p:spPr>
        <p:txBody>
          <a:bodyPr/>
          <a:lstStyle/>
          <a:p>
            <a:pPr algn="ctr"/>
            <a:r>
              <a:rPr lang="en-US" dirty="0"/>
              <a:t>Primary Projection: 1.618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45" y="2282632"/>
            <a:ext cx="8244349" cy="3215149"/>
          </a:xfrm>
        </p:spPr>
        <p:txBody>
          <a:bodyPr/>
          <a:lstStyle/>
          <a:p>
            <a:pPr marL="0" indent="0" algn="ct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الگو های خرچنگ و خرچنگ عمیق ، مهم در خفاش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31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927905"/>
            <a:ext cx="8259098" cy="76352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Primary </a:t>
            </a:r>
            <a:r>
              <a:rPr lang="en-US" dirty="0" smtClean="0"/>
              <a:t>Derived </a:t>
            </a:r>
            <a:r>
              <a:rPr lang="en-US" dirty="0"/>
              <a:t>Projections: 1.13, 1.27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8813"/>
            <a:ext cx="4536000" cy="321468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000" y="1928813"/>
            <a:ext cx="4608000" cy="32146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25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55902"/>
            <a:ext cx="9093600" cy="763526"/>
          </a:xfrm>
        </p:spPr>
        <p:txBody>
          <a:bodyPr>
            <a:normAutofit fontScale="90000"/>
          </a:bodyPr>
          <a:lstStyle/>
          <a:p>
            <a:r>
              <a:rPr lang="en-US" dirty="0"/>
              <a:t>Secondary </a:t>
            </a:r>
            <a:r>
              <a:rPr lang="en-US" dirty="0" smtClean="0"/>
              <a:t>Derived </a:t>
            </a:r>
            <a:r>
              <a:rPr lang="en-US" dirty="0"/>
              <a:t>Projections: 1.414, 2.0, and 2.24</a:t>
            </a:r>
            <a:endParaRPr lang="fa-I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200" y="1792800"/>
            <a:ext cx="4600800" cy="3350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2800"/>
            <a:ext cx="4543200" cy="3350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72203" y="1872000"/>
            <a:ext cx="19368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b="1" dirty="0" smtClean="0"/>
              <a:t>BC Calculation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421022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0400" y="1086305"/>
            <a:ext cx="9144000" cy="76352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Secondary Derived </a:t>
            </a:r>
            <a:r>
              <a:rPr lang="en-US" dirty="0" smtClean="0"/>
              <a:t>Projections </a:t>
            </a:r>
            <a:r>
              <a:rPr lang="en-US" dirty="0"/>
              <a:t>(Extreme Numbers): 2.618, 3.14, and 3.618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116800"/>
            <a:ext cx="4593599" cy="3026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600" y="2116800"/>
            <a:ext cx="4550400" cy="3026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32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15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مقدمه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ابزاری بسیار موثر که بوسیله فیبوناچی تعیین می گردند .</a:t>
            </a:r>
          </a:p>
          <a:p>
            <a:pPr algn="r" rtl="1"/>
            <a:endParaRPr lang="fa-I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fa-IR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در گدشته ، رابرت پریچر و داو جونز هم از فیبو استفاده کرده اند ، اما این شیوه کاملا متفاوت می باشد . </a:t>
            </a:r>
            <a:endParaRPr lang="fa-I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90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956705"/>
            <a:ext cx="8259098" cy="763526"/>
          </a:xfrm>
        </p:spPr>
        <p:txBody>
          <a:bodyPr/>
          <a:lstStyle/>
          <a:p>
            <a:pPr algn="ctr"/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فصل سوم : تشخیص الگو ها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200" y="1848848"/>
            <a:ext cx="4744800" cy="30771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200" y="1130400"/>
            <a:ext cx="8618399" cy="3618581"/>
          </a:xfrm>
        </p:spPr>
        <p:txBody>
          <a:bodyPr/>
          <a:lstStyle/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الگوهای هارمونیک                           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Potential Turning Points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r" rtl="1">
              <a:buBlip>
                <a:blip r:embed="rId2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بر خلاف کلاسیک ها                         نسبت ها ثابت هستند </a:t>
            </a:r>
          </a:p>
          <a:p>
            <a:pPr algn="r" rtl="1">
              <a:buBlip>
                <a:blip r:embed="rId2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نویسنده تاکید زیادی روی خواندن کتاب الیوت پریچر و فراست دارد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4096800" y="1418400"/>
            <a:ext cx="1792800" cy="72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096800" y="2463600"/>
            <a:ext cx="1792800" cy="72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4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200" y="0"/>
            <a:ext cx="3304800" cy="50832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57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091" y="1230468"/>
            <a:ext cx="3126056" cy="321468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61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80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PRZ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چندین فیبوناچی روی هم : نیرو زیاد خواهد شد .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سه فیبو برای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یا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Potential Reversal Zones</a:t>
            </a: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نکته :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Price Action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نزدیک به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مهم می باشد .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21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943354"/>
            <a:ext cx="8259098" cy="763526"/>
          </a:xfrm>
        </p:spPr>
        <p:txBody>
          <a:bodyPr/>
          <a:lstStyle/>
          <a:p>
            <a:pPr algn="ctr" rtl="1"/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فصل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چهارم </a:t>
            </a: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AB=CD Pattern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938" y="1656163"/>
            <a:ext cx="4754613" cy="30416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0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71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Bullish AB=CD Pattern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519" y="1511431"/>
            <a:ext cx="3535200" cy="321468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55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en-US" dirty="0" smtClean="0"/>
              <a:t>PRZ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اهداف و سطوح حمایت و مقاومتی فیبو ها سابقه ی طولانی دارند ولی اولین بار نویسنده این کتاب از ترکیب آن ها برای بدست آوردن محدوده های </a:t>
            </a: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استفاده کرده است . 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044000"/>
            <a:ext cx="8745794" cy="370498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برای تمامی الگو ها ، این الگو پایه و اساس آن می باشد . 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می تواند هر عددی بین موارد ذکر شده باشد . ولی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BC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باید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Correction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آن باشد . 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عدد 3.14 هم در برخی موارد به کار خواهد رفت .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9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27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44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92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3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35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80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96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47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0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Bearish AB=CD Pattern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464" y="1576725"/>
            <a:ext cx="3537309" cy="321468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2570" y="982143"/>
            <a:ext cx="8259098" cy="763526"/>
          </a:xfrm>
        </p:spPr>
        <p:txBody>
          <a:bodyPr/>
          <a:lstStyle/>
          <a:p>
            <a:pPr rtl="1"/>
            <a:r>
              <a:rPr lang="fa-IR" dirty="0" smtClean="0"/>
              <a:t>اهمیت نقطه ی </a:t>
            </a:r>
            <a:r>
              <a:rPr lang="en-US" dirty="0" smtClean="0"/>
              <a:t>B</a:t>
            </a:r>
            <a:r>
              <a:rPr lang="fa-IR" dirty="0" smtClean="0"/>
              <a:t> در تشخیص الگو ها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804" y="1745669"/>
            <a:ext cx="4762630" cy="2591431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83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70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47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96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26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19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50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6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9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5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Alternate Bullish AB=CD Pattern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906" y="1511431"/>
            <a:ext cx="3208576" cy="321468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482" y="1511431"/>
            <a:ext cx="3412918" cy="3214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2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در تمامی بازار ها ، ارز ، سهام ، کالا ، ارز دیجیتال و ... همچنین تمامی تایم فریم ها جوابگو است </a:t>
            </a:r>
          </a:p>
          <a:p>
            <a:pPr algn="r" rtl="1">
              <a:buBlip>
                <a:blip r:embed="rId2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از محدود استراتژی هاییست که نقاط دقیق ورود و خروج را برای شما معین کرده است .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91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Perfect AB=CD Pattern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16" y="1928812"/>
            <a:ext cx="3600000" cy="321468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116" y="1928812"/>
            <a:ext cx="3924152" cy="32146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2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7889" y="1813831"/>
            <a:ext cx="8244349" cy="321514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1</a:t>
            </a:r>
            <a:r>
              <a:rPr lang="en-US" dirty="0"/>
              <a:t>. Precise 0.618 C point retracement of the AB </a:t>
            </a:r>
            <a:r>
              <a:rPr lang="en-US" dirty="0" smtClean="0"/>
              <a:t>leg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2. 1.618 BC projection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3</a:t>
            </a:r>
            <a:r>
              <a:rPr lang="en-US" dirty="0"/>
              <a:t>. Equivalent time duration for each leg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27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8" y="0"/>
            <a:ext cx="9145338" cy="514349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1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4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18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AB=CD Pattern Summary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 1</a:t>
            </a:r>
            <a:r>
              <a:rPr lang="en-US" dirty="0"/>
              <a:t>. Minimum AB=CD completion where each price leg is equivalent.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2</a:t>
            </a:r>
            <a:r>
              <a:rPr lang="en-US" dirty="0"/>
              <a:t>. C point retracement can vary between a 0.382 to a 0.886, although 0.618 is preferred.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3</a:t>
            </a:r>
            <a:r>
              <a:rPr lang="en-US" dirty="0"/>
              <a:t>. BC projection can vary from 1.13 to 3.618 and depends upon the C point retracement.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4</a:t>
            </a:r>
            <a:r>
              <a:rPr lang="en-US" dirty="0"/>
              <a:t>. Alternate AB=CD patterns exist.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17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/>
              <a:t>فصل پنجم : </a:t>
            </a:r>
            <a:r>
              <a:rPr lang="en-US" dirty="0" smtClean="0"/>
              <a:t>The Bat Pattern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000" y="1533524"/>
            <a:ext cx="6256800" cy="360997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44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401" y="1190372"/>
            <a:ext cx="8666594" cy="4341600"/>
          </a:xfrm>
        </p:spPr>
        <p:txBody>
          <a:bodyPr>
            <a:normAutofit/>
          </a:bodyPr>
          <a:lstStyle/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دقیق ترین الگوی هارمونیک </a:t>
            </a:r>
          </a:p>
          <a:p>
            <a:pPr algn="r" rtl="1">
              <a:buBlip>
                <a:blip r:embed="rId2"/>
              </a:buBlip>
            </a:pP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بازگشت های سریع در این الگو روتین می باشد .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شامل سطح قوی 0.886 می باشد .</a:t>
            </a: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(XA)</a:t>
            </a: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16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31200"/>
            <a:ext cx="8947394" cy="4068000"/>
          </a:xfrm>
        </p:spPr>
        <p:txBody>
          <a:bodyPr>
            <a:normAutofit/>
          </a:bodyPr>
          <a:lstStyle/>
          <a:p>
            <a:pPr algn="r" rtl="1">
              <a:buBlip>
                <a:blip r:embed="rId2"/>
              </a:buBlip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کمتر از 0.618 ، ایده آل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0.50</a:t>
            </a:r>
          </a:p>
          <a:p>
            <a:pPr marL="0" indent="0" algn="r" rtl="1">
              <a:buNone/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 تفاوت بین گارتلی و خفاش را مشخص می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کند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BC Projection</a:t>
            </a: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 حداقل 1.618 ، نباید کمتر باشد .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[1.618,2.618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0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855902"/>
            <a:ext cx="8259098" cy="763526"/>
          </a:xfrm>
        </p:spPr>
        <p:txBody>
          <a:bodyPr/>
          <a:lstStyle/>
          <a:p>
            <a:pPr algn="ctr"/>
            <a:r>
              <a:rPr lang="fa-IR" dirty="0" smtClean="0"/>
              <a:t>فصل اول : معامله گری به شیوه ی هارمونیک</a:t>
            </a:r>
            <a:endParaRPr lang="fa-I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95" y="1647750"/>
            <a:ext cx="7581900" cy="3495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9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5" y="1591200"/>
            <a:ext cx="8244349" cy="3899381"/>
          </a:xfrm>
        </p:spPr>
        <p:txBody>
          <a:bodyPr>
            <a:normAutofit/>
          </a:bodyPr>
          <a:lstStyle/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ایده </a:t>
            </a: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آل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1.272 AB =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CD</a:t>
            </a:r>
            <a:endParaRPr lang="fa-I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حد ضرر کمتری دارد نسبت به سایر الگو ها ( مزیت )</a:t>
            </a:r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10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Bat Pattern Elements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445" y="1533832"/>
            <a:ext cx="8642555" cy="338376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• </a:t>
            </a:r>
            <a:r>
              <a:rPr lang="en-US" dirty="0"/>
              <a:t>B point at a less than a 0.618 retracement of XA, preferably a distinct 50% or 38.2% retracement.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• </a:t>
            </a:r>
            <a:r>
              <a:rPr lang="en-US" dirty="0"/>
              <a:t>BC projection must be at least 1.618.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• </a:t>
            </a:r>
            <a:r>
              <a:rPr lang="en-US" dirty="0"/>
              <a:t>AB=CD pattern is usually extended.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• </a:t>
            </a:r>
            <a:r>
              <a:rPr lang="en-US" dirty="0"/>
              <a:t>0.886 XA retracement.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• </a:t>
            </a:r>
            <a:r>
              <a:rPr lang="en-US" dirty="0"/>
              <a:t>C point with range between 0.382 and 0.886.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86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Bullish Bat Pattern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00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87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6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94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6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52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86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000" y="1271367"/>
            <a:ext cx="8726400" cy="3654581"/>
          </a:xfrm>
        </p:spPr>
        <p:txBody>
          <a:bodyPr/>
          <a:lstStyle/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بر این باور که الگو ها تکرار شده و نقاط بازگشتی را نشان می دهند .</a:t>
            </a:r>
          </a:p>
          <a:p>
            <a:pPr algn="r" rtl="1">
              <a:buBlip>
                <a:blip r:embed="rId2"/>
              </a:buBlip>
            </a:pP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buBlip>
                <a:blip r:embed="rId2"/>
              </a:buBlip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بسیاری از افراد خود را در دنیای چرایی آن ها گرفتار کرده ، پاسخ ساده : در تمامی موجودات جهان صادق است .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7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72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84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2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8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41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5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43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3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5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39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8675474"/>
              </p:ext>
            </p:extLst>
          </p:nvPr>
        </p:nvGraphicFramePr>
        <p:xfrm>
          <a:off x="-316800" y="1260000"/>
          <a:ext cx="9144000" cy="339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95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7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5600" y="295200"/>
            <a:ext cx="8244059" cy="48483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لازم به تکرار نیست که </a:t>
            </a:r>
            <a:r>
              <a:rPr lang="fa-IR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پرایس اکشن نزدیک </a:t>
            </a: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نقش کلیدی دارد .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در مثال 5.11 اهمیت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که قیمت حتی زیر 0.886 رفته</a:t>
            </a:r>
          </a:p>
          <a:p>
            <a:pPr marL="0" indent="0" algn="r" rtl="1">
              <a:buNone/>
            </a:pP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حتی فیبو به 100 هم برسه توی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PRZ</a:t>
            </a:r>
            <a:r>
              <a:rPr lang="fa-IR" dirty="0">
                <a:latin typeface="Calibri" panose="020F0502020204030204" pitchFamily="34" charset="0"/>
                <a:cs typeface="Calibri" panose="020F0502020204030204" pitchFamily="34" charset="0"/>
              </a:rPr>
              <a:t> مشکلی 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نیست . 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نکته : برای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Reversal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های معتبر نیاز به تست تمامی سطوح می باشد .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مخصوصا در الگوی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BAR</a:t>
            </a: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، گارتلی سخت گیریش کمتره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امکان تشکیل هم زمان الگوی کلاسیک مثلا دو قله هست 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دو الگو در دل همدیگر = اعتبار بالاتر </a:t>
            </a: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0.886 =======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Underrated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98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Perfect Bat Pattern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001" y="1533832"/>
            <a:ext cx="8762400" cy="354216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1. Mandatory 50% B point retracement of the XA leg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2</a:t>
            </a:r>
            <a:r>
              <a:rPr lang="en-US" dirty="0"/>
              <a:t>. Precise 0.886 D point retracement of the XA leg as the defining limit within the PRZ.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3</a:t>
            </a:r>
            <a:r>
              <a:rPr lang="en-US" dirty="0"/>
              <a:t>. 2.0 BC projection.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4</a:t>
            </a:r>
            <a:r>
              <a:rPr lang="en-US" dirty="0"/>
              <a:t>. Alternate 1.27 AB=CD pattern required.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5</a:t>
            </a:r>
            <a:r>
              <a:rPr lang="en-US" dirty="0"/>
              <a:t>. C point should be in the 50–61.8% range.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3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92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90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0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62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8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Bat Pattern Summary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445" y="1533832"/>
            <a:ext cx="8484155" cy="36096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 1</a:t>
            </a:r>
            <a:r>
              <a:rPr lang="en-US" dirty="0"/>
              <a:t>. B point retracement of the XA leg must be less than 0.618 with a 0.50 or 0.382 retracement preferred.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2</a:t>
            </a:r>
            <a:r>
              <a:rPr lang="en-US" dirty="0"/>
              <a:t>. Precise 0.886 D point retracement of the XA leg as the defining limit within the PRZ.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3</a:t>
            </a:r>
            <a:r>
              <a:rPr lang="en-US" dirty="0"/>
              <a:t>. Minimum 1.618 BC projection with extreme extensions (2.0–2.618) possible.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4</a:t>
            </a:r>
            <a:r>
              <a:rPr lang="en-US" dirty="0"/>
              <a:t>. Minimum AB=CD completion, although an Alternate 1.27 AB=CD is more common and preferred.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5</a:t>
            </a:r>
            <a:r>
              <a:rPr lang="en-US" dirty="0"/>
              <a:t>. C point retracement can vary between a 0.382 to an 0.886.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37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00" y="3361172"/>
            <a:ext cx="5187606" cy="312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10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2124</Words>
  <Application>Microsoft Office PowerPoint</Application>
  <PresentationFormat>On-screen Show (16:9)</PresentationFormat>
  <Paragraphs>267</Paragraphs>
  <Slides>230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230</vt:i4>
      </vt:variant>
    </vt:vector>
  </HeadingPairs>
  <TitlesOfParts>
    <vt:vector size="234" baseType="lpstr">
      <vt:lpstr>Arial</vt:lpstr>
      <vt:lpstr>Calibri</vt:lpstr>
      <vt:lpstr>Times New Roman</vt:lpstr>
      <vt:lpstr>Office Theme</vt:lpstr>
      <vt:lpstr>Scott M Carney - Harmonic Trading Volume One</vt:lpstr>
      <vt:lpstr>PowerPoint Presentation</vt:lpstr>
      <vt:lpstr>مقدمه</vt:lpstr>
      <vt:lpstr>PRZ</vt:lpstr>
      <vt:lpstr>اهمیت نقطه ی B در تشخیص الگو ها </vt:lpstr>
      <vt:lpstr>PowerPoint Presentation</vt:lpstr>
      <vt:lpstr>فصل اول : معامله گری به شیوه ی هارمونیک</vt:lpstr>
      <vt:lpstr>PowerPoint Presentation</vt:lpstr>
      <vt:lpstr>PowerPoint Presentation</vt:lpstr>
      <vt:lpstr>فصل دوم : اعداد فیبوناچی</vt:lpstr>
      <vt:lpstr>Origin</vt:lpstr>
      <vt:lpstr>Golden Ratio , Phi</vt:lpstr>
      <vt:lpstr>The Golden Section</vt:lpstr>
      <vt:lpstr>PowerPoint Presentation</vt:lpstr>
      <vt:lpstr>PowerPoint Presentation</vt:lpstr>
      <vt:lpstr>نسبت طلایی در انسان</vt:lpstr>
      <vt:lpstr>PowerPoint Presentation</vt:lpstr>
      <vt:lpstr>PowerPoint Presentation</vt:lpstr>
      <vt:lpstr>Primary Retracement: 0.618</vt:lpstr>
      <vt:lpstr>Primary Derived Retracements: 0.786 and 0.886</vt:lpstr>
      <vt:lpstr>PowerPoint Presentation</vt:lpstr>
      <vt:lpstr>Secondary Retracements: 0.382, 0.50, and 0.707</vt:lpstr>
      <vt:lpstr>PowerPoint Presentation</vt:lpstr>
      <vt:lpstr>Primary Projection: 1.618</vt:lpstr>
      <vt:lpstr>Primary Projection: 1.618</vt:lpstr>
      <vt:lpstr>Primary Derived Projections: 1.13, 1.27</vt:lpstr>
      <vt:lpstr>Secondary Derived Projections: 1.414, 2.0, and 2.24</vt:lpstr>
      <vt:lpstr>Secondary Derived Projections (Extreme Numbers): 2.618, 3.14, and 3.618</vt:lpstr>
      <vt:lpstr>PowerPoint Presentation</vt:lpstr>
      <vt:lpstr>فصل سوم : تشخیص الگو ها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PRZ</vt:lpstr>
      <vt:lpstr>فصل چهارم : AB=CD Pattern</vt:lpstr>
      <vt:lpstr>PowerPoint Presentation</vt:lpstr>
      <vt:lpstr>The Bullish AB=CD Pattern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Bearish AB=CD Pattern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Alternate Bullish AB=CD Pattern</vt:lpstr>
      <vt:lpstr>The Perfect AB=CD Pattern</vt:lpstr>
      <vt:lpstr>PowerPoint Presentation</vt:lpstr>
      <vt:lpstr>PowerPoint Presentation</vt:lpstr>
      <vt:lpstr>PowerPoint Presentation</vt:lpstr>
      <vt:lpstr>PowerPoint Presentation</vt:lpstr>
      <vt:lpstr>The AB=CD Pattern Summary</vt:lpstr>
      <vt:lpstr>PowerPoint Presentation</vt:lpstr>
      <vt:lpstr>فصل پنجم : The Bat Pattern</vt:lpstr>
      <vt:lpstr>PowerPoint Presentation</vt:lpstr>
      <vt:lpstr>PowerPoint Presentation</vt:lpstr>
      <vt:lpstr>PowerPoint Presentation</vt:lpstr>
      <vt:lpstr>Bat Pattern Elements</vt:lpstr>
      <vt:lpstr>The Bullish Bat Pattern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Perfect Bat Pattern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Bat Pattern Summary</vt:lpstr>
      <vt:lpstr>PowerPoint Presentation</vt:lpstr>
      <vt:lpstr>فصل ششم :  The Gartley Pattern</vt:lpstr>
      <vt:lpstr>Gartley Pattern Elements: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Perfect Gartley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Gartley Pattern Summary</vt:lpstr>
      <vt:lpstr>PowerPoint Presentation</vt:lpstr>
      <vt:lpstr>فصل هفتم :  The Crab Pattern</vt:lpstr>
      <vt:lpstr>Crab pattern elements: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Perfect Crab Pattern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Crab Pattern Summary</vt:lpstr>
      <vt:lpstr>PowerPoint Presentation</vt:lpstr>
      <vt:lpstr>فصل هشتم : الگوی پروانه </vt:lpstr>
      <vt:lpstr>Ideal Butterfly pattern elements: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Perfect Butterfly Pattern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Butterfly Pattern Summary</vt:lpstr>
      <vt:lpstr>PowerPoint Presentation</vt:lpstr>
      <vt:lpstr>فصل نهم : انجام معاملات</vt:lpstr>
      <vt:lpstr>PowerPoint Presentation</vt:lpstr>
      <vt:lpstr>حد سود و زیان بر اساس دو فاکتور</vt:lpstr>
      <vt:lpstr>PowerPoint Presentation</vt:lpstr>
      <vt:lpstr>PowerPoint Presentation</vt:lpstr>
      <vt:lpstr>PRZ</vt:lpstr>
      <vt:lpstr>PRZ</vt:lpstr>
      <vt:lpstr>PowerPoint Presentation</vt:lpstr>
      <vt:lpstr>PowerPoint Presentation</vt:lpstr>
      <vt:lpstr>چک لیست معامله گری</vt:lpstr>
      <vt:lpstr>چک لیست معامله گری</vt:lpstr>
      <vt:lpstr>چک لیست معامله گری</vt:lpstr>
      <vt:lpstr>فصل دهم : Price Action In The PRZ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اخطار های هشدار دهنده در محدوده PRZ</vt:lpstr>
      <vt:lpstr>1 – قیمت با گپ از PRZ بگذرد</vt:lpstr>
      <vt:lpstr>PowerPoint Presentation</vt:lpstr>
      <vt:lpstr>PowerPoint Presentation</vt:lpstr>
      <vt:lpstr>PowerPoint Presentation</vt:lpstr>
      <vt:lpstr>PowerPoint Presentation</vt:lpstr>
      <vt:lpstr>2 – امتداد شدید قیمت در PRZ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فصل یازدهم : The Harmonic Trade Management System</vt:lpstr>
      <vt:lpstr>PowerPoint Presentation</vt:lpstr>
      <vt:lpstr>PowerPoint Presentation</vt:lpstr>
      <vt:lpstr>PowerPoint Presentation</vt:lpstr>
      <vt:lpstr>PowerPoint Presentation</vt:lpstr>
      <vt:lpstr>فصل دوازدهم : Pattern Violation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2021-06-20T09:11:29Z</dcterms:modified>
</cp:coreProperties>
</file>